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89" r:id="rId5"/>
    <p:sldId id="277" r:id="rId6"/>
    <p:sldId id="290" r:id="rId7"/>
    <p:sldId id="282" r:id="rId8"/>
    <p:sldId id="292" r:id="rId9"/>
    <p:sldId id="293" r:id="rId10"/>
    <p:sldId id="294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5A27-EAF8-4DBB-AA74-AD0C7C9C5E6B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84BA0-5418-4B10-8723-9DAFAA643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2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Their substance-related problems </a:t>
            </a:r>
            <a:r>
              <a:rPr lang="en-GB" smtClean="0"/>
              <a:t>were symptomatic</a:t>
            </a:r>
            <a:r>
              <a:rPr lang="en-GB" baseline="0" smtClean="0"/>
              <a:t> </a:t>
            </a:r>
            <a:r>
              <a:rPr lang="en-GB" smtClean="0"/>
              <a:t>of </a:t>
            </a:r>
            <a:r>
              <a:rPr lang="en-GB" dirty="0" smtClean="0"/>
              <a:t>other more challenging circumstances in their lives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84BA0-5418-4B10-8723-9DAFAA64337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2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5E49-636F-4627-BDF3-91C23D2D7EA8}" type="datetime1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5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539B-C435-496A-A8EE-FBC18C04A506}" type="datetime1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2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087-A83F-4134-99AF-164843A96587}" type="datetime1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8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7D8-8511-4A75-8E36-AE1D0B045FF6}" type="datetime1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14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6BBC-A24E-4004-996D-C7B0ED7873AD}" type="datetime1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A6FD-20C6-4DA9-84F1-DCEDEAB46D88}" type="datetime1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9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49AA-9A91-45B9-9F26-D222E0944828}" type="datetime1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4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C810-5241-47CB-90C1-BCB88E603F5D}" type="datetime1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4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25E2-D439-4B0C-852E-FE04DDA1DA7C}" type="datetime1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2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88A5-190B-4537-8B13-278B2C15FBA7}" type="datetime1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A60-3A9D-4148-8D3F-33978012AC5D}" type="datetime1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0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49D8-05B5-4335-AC3E-6A0B0B880ADB}" type="datetime1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7DB2-53E8-4DD1-B5CA-E114786376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8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p.toner@qub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118097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4000" dirty="0" smtClean="0"/>
              <a:t>Barriers and facilitators of including family and social network members in drug and alcohol treatment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512768" cy="2088232"/>
          </a:xfrm>
        </p:spPr>
        <p:txBody>
          <a:bodyPr>
            <a:normAutofit fontScale="40000" lnSpcReduction="20000"/>
          </a:bodyPr>
          <a:lstStyle/>
          <a:p>
            <a:r>
              <a:rPr lang="en-GB" sz="7000" dirty="0"/>
              <a:t>Dr Paul Toner</a:t>
            </a:r>
          </a:p>
          <a:p>
            <a:pPr>
              <a:spcAft>
                <a:spcPts val="800"/>
              </a:spcAft>
            </a:pPr>
            <a:r>
              <a:rPr lang="en-GB" sz="7000" dirty="0" smtClean="0">
                <a:hlinkClick r:id="rId2"/>
              </a:rPr>
              <a:t>p.toner@qub.ac.uk</a:t>
            </a:r>
            <a:endParaRPr lang="en-GB" sz="7000" dirty="0" smtClean="0"/>
          </a:p>
          <a:p>
            <a:r>
              <a:rPr lang="en-GB" sz="5000" dirty="0"/>
              <a:t>On behalf of the Y-SBNT research </a:t>
            </a:r>
            <a:r>
              <a:rPr lang="en-GB" sz="5000" dirty="0" smtClean="0"/>
              <a:t>team</a:t>
            </a:r>
            <a:endParaRPr lang="en-GB" sz="3800" dirty="0" smtClean="0"/>
          </a:p>
          <a:p>
            <a:r>
              <a:rPr lang="en-GB" sz="4000" dirty="0" smtClean="0"/>
              <a:t>Watson </a:t>
            </a:r>
            <a:r>
              <a:rPr lang="en-GB" sz="4000" dirty="0"/>
              <a:t>J, Toner P, Day E, Back D, Brady </a:t>
            </a:r>
            <a:r>
              <a:rPr lang="en-GB" sz="4000" dirty="0" smtClean="0"/>
              <a:t>L-M, </a:t>
            </a:r>
            <a:r>
              <a:rPr lang="en-GB" sz="4000" dirty="0" err="1"/>
              <a:t>Fairhurst</a:t>
            </a:r>
            <a:r>
              <a:rPr lang="en-GB" sz="4000" dirty="0"/>
              <a:t> C, Renwick C, Templeton L, Akhtar S, Lloyd C, Li J, Cocks K, </a:t>
            </a:r>
            <a:r>
              <a:rPr lang="en-GB" sz="4000" dirty="0" err="1"/>
              <a:t>Ambegaokar</a:t>
            </a:r>
            <a:r>
              <a:rPr lang="en-GB" sz="4000" dirty="0"/>
              <a:t> S, Parrott S, </a:t>
            </a:r>
            <a:r>
              <a:rPr lang="en-GB" sz="4000" dirty="0" err="1"/>
              <a:t>McArdle</a:t>
            </a:r>
            <a:r>
              <a:rPr lang="en-GB" sz="4000" dirty="0"/>
              <a:t> P, </a:t>
            </a:r>
            <a:r>
              <a:rPr lang="en-GB" sz="4000" dirty="0" err="1"/>
              <a:t>Gilvarry</a:t>
            </a:r>
            <a:r>
              <a:rPr lang="en-GB" sz="4000" dirty="0"/>
              <a:t> E &amp; </a:t>
            </a:r>
            <a:r>
              <a:rPr lang="en-GB" sz="4000" dirty="0" err="1"/>
              <a:t>Copello</a:t>
            </a:r>
            <a:r>
              <a:rPr lang="en-GB" sz="4000" dirty="0"/>
              <a:t> </a:t>
            </a:r>
            <a:r>
              <a:rPr lang="en-GB" sz="4000" dirty="0" smtClean="0"/>
              <a:t>A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869160"/>
            <a:ext cx="5004048" cy="15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0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GB" sz="4000" dirty="0" smtClean="0"/>
              <a:t>Family and </a:t>
            </a:r>
            <a:r>
              <a:rPr lang="en-GB" sz="4000" dirty="0"/>
              <a:t>S</a:t>
            </a:r>
            <a:r>
              <a:rPr lang="en-GB" sz="4000" dirty="0" smtClean="0"/>
              <a:t>ocial </a:t>
            </a:r>
            <a:r>
              <a:rPr lang="en-GB" sz="4000" dirty="0"/>
              <a:t>N</a:t>
            </a:r>
            <a:r>
              <a:rPr lang="en-GB" sz="4000" dirty="0" smtClean="0"/>
              <a:t>etwork Approach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760640"/>
          </a:xfrm>
        </p:spPr>
        <p:txBody>
          <a:bodyPr>
            <a:normAutofit/>
          </a:bodyPr>
          <a:lstStyle/>
          <a:p>
            <a:r>
              <a:rPr lang="en-GB" sz="2800" dirty="0"/>
              <a:t>As a treatment approach the service manager spoke in glowing terms about </a:t>
            </a:r>
            <a:r>
              <a:rPr lang="en-GB" sz="2800" dirty="0" smtClean="0"/>
              <a:t>Y-SBNT - having </a:t>
            </a:r>
            <a:r>
              <a:rPr lang="en-GB" sz="2800" dirty="0"/>
              <a:t>the whole network effectively becoming the client should be fundamental to </a:t>
            </a:r>
            <a:r>
              <a:rPr lang="en-GB" sz="2800" dirty="0" smtClean="0"/>
              <a:t>how services </a:t>
            </a:r>
            <a:r>
              <a:rPr lang="en-GB" sz="2800" dirty="0"/>
              <a:t>work and had wider </a:t>
            </a:r>
            <a:r>
              <a:rPr lang="en-GB" sz="2800" dirty="0" smtClean="0"/>
              <a:t>applicability </a:t>
            </a:r>
          </a:p>
          <a:p>
            <a:endParaRPr lang="en-GB" sz="2400" dirty="0" smtClean="0"/>
          </a:p>
          <a:p>
            <a:r>
              <a:rPr lang="en-GB" sz="2800" dirty="0" smtClean="0"/>
              <a:t>However, </a:t>
            </a:r>
            <a:r>
              <a:rPr lang="en-GB" sz="2800" dirty="0"/>
              <a:t>in the current study, </a:t>
            </a:r>
            <a:r>
              <a:rPr lang="en-GB" sz="2800" dirty="0" smtClean="0"/>
              <a:t>social networks </a:t>
            </a:r>
            <a:r>
              <a:rPr lang="en-GB" sz="2800" dirty="0"/>
              <a:t>were not fully engaged with goal setting and there was an over-reliance on </a:t>
            </a:r>
            <a:r>
              <a:rPr lang="en-GB" sz="2800" dirty="0" smtClean="0"/>
              <a:t>professional supporters</a:t>
            </a:r>
          </a:p>
          <a:p>
            <a:endParaRPr lang="en-GB" sz="2400" dirty="0" smtClean="0"/>
          </a:p>
          <a:p>
            <a:r>
              <a:rPr lang="en-GB" sz="2800" dirty="0" smtClean="0"/>
              <a:t>They suggested </a:t>
            </a:r>
            <a:r>
              <a:rPr lang="en-GB" sz="2800" dirty="0"/>
              <a:t>that Y-SBNT could work better as an early intervention when more </a:t>
            </a:r>
            <a:r>
              <a:rPr lang="en-GB" sz="2800" dirty="0" smtClean="0"/>
              <a:t>natural networks existed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9060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Study Aims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Overall</a:t>
            </a:r>
          </a:p>
          <a:p>
            <a:pPr>
              <a:spcAft>
                <a:spcPts val="2000"/>
              </a:spcAft>
            </a:pPr>
            <a:r>
              <a:rPr lang="en-GB" sz="2800" dirty="0" smtClean="0"/>
              <a:t>Demonstrate </a:t>
            </a:r>
            <a:r>
              <a:rPr lang="en-GB" sz="2800" dirty="0"/>
              <a:t>the </a:t>
            </a:r>
            <a:r>
              <a:rPr lang="en-GB" sz="2800" dirty="0" smtClean="0"/>
              <a:t>feasibility </a:t>
            </a:r>
            <a:r>
              <a:rPr lang="en-GB" sz="2800" dirty="0"/>
              <a:t>of recruiting </a:t>
            </a:r>
            <a:r>
              <a:rPr lang="en-GB" sz="2800" dirty="0" smtClean="0"/>
              <a:t>young </a:t>
            </a:r>
            <a:r>
              <a:rPr lang="en-GB" sz="2800" dirty="0"/>
              <a:t>people to a specifically developed family and wider </a:t>
            </a:r>
            <a:r>
              <a:rPr lang="en-GB" sz="2800" dirty="0" smtClean="0"/>
              <a:t>social network-based </a:t>
            </a:r>
            <a:r>
              <a:rPr lang="en-GB" sz="2800" dirty="0"/>
              <a:t>intervention by testing an adapted version of adult social behaviour and network therapy (</a:t>
            </a:r>
            <a:r>
              <a:rPr lang="en-GB" sz="2800" dirty="0" smtClean="0"/>
              <a:t>SBNT)</a:t>
            </a:r>
          </a:p>
          <a:p>
            <a:pPr marL="0" indent="0">
              <a:buNone/>
            </a:pPr>
            <a:r>
              <a:rPr lang="en-GB" sz="2800" b="1" dirty="0" smtClean="0"/>
              <a:t>Qualitative</a:t>
            </a:r>
          </a:p>
          <a:p>
            <a:r>
              <a:rPr lang="en-GB" sz="2800" dirty="0" smtClean="0"/>
              <a:t>Explore </a:t>
            </a:r>
            <a:r>
              <a:rPr lang="en-GB" sz="2800" dirty="0"/>
              <a:t>the acceptability of the </a:t>
            </a:r>
            <a:r>
              <a:rPr lang="en-GB" sz="2800" dirty="0" smtClean="0"/>
              <a:t>Y-SBNT intervention </a:t>
            </a:r>
            <a:r>
              <a:rPr lang="en-GB" sz="2800" dirty="0"/>
              <a:t>to the young people and the wider context of </a:t>
            </a:r>
            <a:r>
              <a:rPr lang="en-GB" sz="2800" dirty="0" smtClean="0"/>
              <a:t>impact </a:t>
            </a:r>
          </a:p>
          <a:p>
            <a:r>
              <a:rPr lang="en-GB" sz="2800" dirty="0" smtClean="0"/>
              <a:t>Identify </a:t>
            </a:r>
            <a:r>
              <a:rPr lang="en-GB" sz="2800" dirty="0"/>
              <a:t>ways </a:t>
            </a:r>
            <a:r>
              <a:rPr lang="en-GB" sz="2800" dirty="0" smtClean="0"/>
              <a:t>in which </a:t>
            </a:r>
            <a:r>
              <a:rPr lang="en-GB" sz="2800" dirty="0"/>
              <a:t>Y-SBNT may need to be modified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7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en-GB" sz="4000" dirty="0" smtClean="0"/>
              <a:t>Overall Approach</a:t>
            </a:r>
            <a:endParaRPr lang="en-GB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</a:t>
            </a:r>
            <a:r>
              <a:rPr lang="en-GB" sz="2800" dirty="0"/>
              <a:t>pragmatic, two-armed </a:t>
            </a:r>
            <a:r>
              <a:rPr lang="en-GB" sz="2800" dirty="0" smtClean="0"/>
              <a:t>randomised controlled </a:t>
            </a:r>
            <a:r>
              <a:rPr lang="en-GB" sz="2800" dirty="0"/>
              <a:t>open feasibility </a:t>
            </a:r>
            <a:r>
              <a:rPr lang="en-GB" sz="2800" dirty="0" smtClean="0"/>
              <a:t>trial, </a:t>
            </a:r>
            <a:r>
              <a:rPr lang="en-GB" sz="2800" dirty="0"/>
              <a:t>based in two UK-based treatment </a:t>
            </a:r>
            <a:r>
              <a:rPr lang="en-GB" sz="2800" dirty="0" smtClean="0"/>
              <a:t>services 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53 </a:t>
            </a:r>
            <a:r>
              <a:rPr lang="en-GB" sz="2800" dirty="0"/>
              <a:t>young people aged 12-18 years, newly referred and accepted for structured </a:t>
            </a:r>
            <a:r>
              <a:rPr lang="en-GB" sz="2800" dirty="0" smtClean="0"/>
              <a:t>interventions for </a:t>
            </a:r>
            <a:r>
              <a:rPr lang="en-GB" sz="2800" dirty="0"/>
              <a:t>drug and/or alcohol problems, were recruited and </a:t>
            </a:r>
            <a:r>
              <a:rPr lang="en-GB" sz="2800" dirty="0" smtClean="0"/>
              <a:t>randomised </a:t>
            </a:r>
            <a:r>
              <a:rPr lang="en-GB" sz="2800" dirty="0"/>
              <a:t>to receive either </a:t>
            </a:r>
            <a:r>
              <a:rPr lang="en-GB" sz="2800" dirty="0" smtClean="0"/>
              <a:t>the adapted </a:t>
            </a:r>
            <a:r>
              <a:rPr lang="en-GB" sz="2800" dirty="0"/>
              <a:t>Y-SBNT intervention or treatment as </a:t>
            </a:r>
            <a:r>
              <a:rPr lang="en-GB" sz="2800" dirty="0" smtClean="0"/>
              <a:t>usual</a:t>
            </a:r>
            <a:endParaRPr lang="en-GB" sz="2800" dirty="0"/>
          </a:p>
          <a:p>
            <a:pPr marL="0" indent="0">
              <a:buNone/>
            </a:pP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93523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en-GB" sz="4000" dirty="0" smtClean="0"/>
              <a:t>Qualitative Approach</a:t>
            </a:r>
            <a:endParaRPr lang="en-GB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568952" cy="532859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Twenty </a:t>
            </a:r>
            <a:r>
              <a:rPr lang="en-GB" sz="2800" dirty="0"/>
              <a:t>five semi-structured interviews were conducted 3 months post randomisation with young people </a:t>
            </a:r>
            <a:r>
              <a:rPr lang="en-GB" sz="2800" dirty="0" smtClean="0"/>
              <a:t>(17) and </a:t>
            </a:r>
            <a:r>
              <a:rPr lang="en-GB" sz="2800" dirty="0"/>
              <a:t>network members </a:t>
            </a:r>
            <a:r>
              <a:rPr lang="en-GB" sz="2800" dirty="0" smtClean="0"/>
              <a:t>(2) and therapists (5)/service manager (1) were interviewed </a:t>
            </a:r>
            <a:r>
              <a:rPr lang="en-GB" sz="2800" dirty="0"/>
              <a:t>at a single time point towards the end of the </a:t>
            </a:r>
            <a:r>
              <a:rPr lang="en-GB" sz="2800" dirty="0" smtClean="0"/>
              <a:t>study</a:t>
            </a:r>
          </a:p>
          <a:p>
            <a:pPr>
              <a:buFontTx/>
              <a:buChar char="-"/>
            </a:pPr>
            <a:endParaRPr lang="en-GB" sz="2800" dirty="0"/>
          </a:p>
          <a:p>
            <a:r>
              <a:rPr lang="en-GB" sz="2800" dirty="0" smtClean="0"/>
              <a:t>Thematic analysis</a:t>
            </a:r>
            <a:r>
              <a:rPr lang="en-GB" sz="2800" baseline="30000" dirty="0" smtClean="0"/>
              <a:t>1</a:t>
            </a:r>
            <a:r>
              <a:rPr lang="en-GB" sz="2800" dirty="0" smtClean="0"/>
              <a:t> was used to analyse the data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1300" dirty="0" smtClean="0"/>
              <a:t>1. Braun </a:t>
            </a:r>
            <a:r>
              <a:rPr lang="en-GB" sz="1300" dirty="0"/>
              <a:t>V, Clarke V. Using thematic analysis in psychology. </a:t>
            </a:r>
            <a:r>
              <a:rPr lang="en-GB" sz="1300" dirty="0" err="1"/>
              <a:t>Qual</a:t>
            </a:r>
            <a:r>
              <a:rPr lang="en-GB" sz="1300" dirty="0"/>
              <a:t> Res </a:t>
            </a:r>
            <a:r>
              <a:rPr lang="en-GB" sz="1300" dirty="0" err="1"/>
              <a:t>Psychol</a:t>
            </a:r>
            <a:r>
              <a:rPr lang="en-GB" sz="1300" dirty="0"/>
              <a:t> 2006;3:77–101.</a:t>
            </a:r>
          </a:p>
          <a:p>
            <a:pPr>
              <a:buFontTx/>
              <a:buChar char="-"/>
            </a:pPr>
            <a:endParaRPr lang="en-GB" sz="2800" dirty="0"/>
          </a:p>
          <a:p>
            <a:pPr marL="0" indent="0">
              <a:buNone/>
            </a:pP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03190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4000" dirty="0" smtClean="0"/>
              <a:t>Qualitative Findings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4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Young </a:t>
            </a:r>
            <a:r>
              <a:rPr lang="en-GB" sz="2800" dirty="0"/>
              <a:t>people, network members, therapists and a service manager found the new </a:t>
            </a:r>
            <a:r>
              <a:rPr lang="en-GB" sz="2800" dirty="0" smtClean="0"/>
              <a:t>treatment approach </a:t>
            </a:r>
            <a:r>
              <a:rPr lang="en-GB" sz="2800" dirty="0"/>
              <a:t>acceptable to </a:t>
            </a:r>
            <a:r>
              <a:rPr lang="en-GB" sz="2800" dirty="0" smtClean="0"/>
              <a:t>them </a:t>
            </a:r>
            <a:endParaRPr lang="en-GB" sz="2800" dirty="0" smtClean="0"/>
          </a:p>
          <a:p>
            <a:pPr>
              <a:buFontTx/>
              <a:buChar char="-"/>
            </a:pPr>
            <a:endParaRPr lang="en-GB" sz="2800" dirty="0"/>
          </a:p>
          <a:p>
            <a:r>
              <a:rPr lang="en-GB" sz="2800" dirty="0" smtClean="0"/>
              <a:t>YP: </a:t>
            </a:r>
            <a:r>
              <a:rPr lang="en-GB" sz="2800" dirty="0"/>
              <a:t>The majority of young people did not perceive </a:t>
            </a:r>
            <a:r>
              <a:rPr lang="en-GB" sz="2800" dirty="0" smtClean="0"/>
              <a:t>their substance </a:t>
            </a:r>
            <a:r>
              <a:rPr lang="en-GB" sz="2800" dirty="0"/>
              <a:t>use as a problem on entering treatment nor did their friends, who also tended to </a:t>
            </a:r>
            <a:r>
              <a:rPr lang="en-GB" sz="2800" dirty="0" smtClean="0"/>
              <a:t>use</a:t>
            </a:r>
          </a:p>
          <a:p>
            <a:endParaRPr lang="en-GB" sz="2800" dirty="0"/>
          </a:p>
          <a:p>
            <a:r>
              <a:rPr lang="en-GB" sz="2800" dirty="0" smtClean="0"/>
              <a:t>YP referred </a:t>
            </a:r>
            <a:r>
              <a:rPr lang="en-GB" sz="2800" dirty="0"/>
              <a:t>from the youth offending system were ambivalent about changing their substance use </a:t>
            </a:r>
            <a:r>
              <a:rPr lang="en-GB" sz="2800" dirty="0" smtClean="0"/>
              <a:t>and perceived </a:t>
            </a:r>
            <a:r>
              <a:rPr lang="en-GB" sz="2800" dirty="0"/>
              <a:t>Y-SBNT as compulsory probation meetings</a:t>
            </a:r>
            <a:endParaRPr lang="en-GB" sz="2800" dirty="0" smtClean="0"/>
          </a:p>
          <a:p>
            <a:pPr>
              <a:buFontTx/>
              <a:buChar char="-"/>
            </a:pPr>
            <a:endParaRPr lang="en-GB" sz="2800" dirty="0"/>
          </a:p>
          <a:p>
            <a:pPr>
              <a:buFontTx/>
              <a:buChar char="-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331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4000" dirty="0" smtClean="0"/>
              <a:t>Qualitative Findings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18457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Other YP who engaged </a:t>
            </a:r>
            <a:r>
              <a:rPr lang="en-GB" sz="2800" dirty="0"/>
              <a:t>with and were exposed to the active components of Y-SBNT reported positive benefits such </a:t>
            </a:r>
            <a:r>
              <a:rPr lang="en-GB" sz="2800" dirty="0" smtClean="0"/>
              <a:t>as strengthening </a:t>
            </a:r>
            <a:r>
              <a:rPr lang="en-GB" sz="2800" dirty="0"/>
              <a:t>relationships and network member involvement in non-using </a:t>
            </a:r>
            <a:r>
              <a:rPr lang="en-GB" sz="2800" dirty="0" smtClean="0"/>
              <a:t>activities</a:t>
            </a:r>
          </a:p>
          <a:p>
            <a:endParaRPr lang="en-GB" sz="2800" dirty="0"/>
          </a:p>
          <a:p>
            <a:r>
              <a:rPr lang="en-GB" sz="2800" dirty="0" smtClean="0"/>
              <a:t>They appreciated </a:t>
            </a:r>
            <a:r>
              <a:rPr lang="en-GB" sz="2800" dirty="0"/>
              <a:t>that treatment goals did not have to be specific to their substance use or abstinence focused</a:t>
            </a:r>
            <a:endParaRPr lang="en-GB" sz="2800" dirty="0"/>
          </a:p>
          <a:p>
            <a:pPr>
              <a:buFontTx/>
              <a:buChar char="-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3151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GB" sz="4000" dirty="0" smtClean="0"/>
              <a:t>Family and Social </a:t>
            </a:r>
            <a:r>
              <a:rPr lang="en-GB" sz="4000" dirty="0"/>
              <a:t>N</a:t>
            </a:r>
            <a:r>
              <a:rPr lang="en-GB" sz="4000" dirty="0" smtClean="0"/>
              <a:t>etwork </a:t>
            </a:r>
            <a:r>
              <a:rPr lang="en-GB" sz="4000" dirty="0"/>
              <a:t>M</a:t>
            </a:r>
            <a:r>
              <a:rPr lang="en-GB" sz="4000" dirty="0" smtClean="0"/>
              <a:t>embers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688632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/>
              <a:t>Only two network members </a:t>
            </a:r>
            <a:r>
              <a:rPr lang="en-GB" sz="3000" dirty="0" smtClean="0"/>
              <a:t>(mother and teacher) were </a:t>
            </a:r>
            <a:r>
              <a:rPr lang="en-GB" sz="3000" dirty="0"/>
              <a:t>interviewed, both from the North East, which perhaps reflects </a:t>
            </a:r>
            <a:r>
              <a:rPr lang="en-GB" sz="3000" dirty="0" smtClean="0"/>
              <a:t>a </a:t>
            </a:r>
            <a:r>
              <a:rPr lang="en-GB" sz="3000" dirty="0"/>
              <a:t>lack of network member </a:t>
            </a:r>
            <a:r>
              <a:rPr lang="en-GB" sz="3000" dirty="0" smtClean="0"/>
              <a:t>engagement</a:t>
            </a:r>
          </a:p>
          <a:p>
            <a:endParaRPr lang="en-GB" sz="2600" dirty="0" smtClean="0"/>
          </a:p>
          <a:p>
            <a:r>
              <a:rPr lang="en-GB" sz="3000" dirty="0"/>
              <a:t>I</a:t>
            </a:r>
            <a:r>
              <a:rPr lang="en-GB" sz="3000" dirty="0" smtClean="0"/>
              <a:t>nvolvement </a:t>
            </a:r>
            <a:r>
              <a:rPr lang="en-GB" sz="3000" dirty="0"/>
              <a:t>was more peripheral and </a:t>
            </a:r>
            <a:r>
              <a:rPr lang="en-GB" sz="3000" dirty="0" smtClean="0"/>
              <a:t>supportive in </a:t>
            </a:r>
            <a:r>
              <a:rPr lang="en-GB" sz="3000" dirty="0"/>
              <a:t>nature rather than carrying out agreed actions discussed in </a:t>
            </a:r>
            <a:r>
              <a:rPr lang="en-GB" sz="3000" dirty="0" smtClean="0"/>
              <a:t>treatment</a:t>
            </a:r>
          </a:p>
          <a:p>
            <a:endParaRPr lang="en-GB" sz="2600" dirty="0"/>
          </a:p>
          <a:p>
            <a:r>
              <a:rPr lang="en-GB" sz="3000" dirty="0"/>
              <a:t>When actions were </a:t>
            </a:r>
            <a:r>
              <a:rPr lang="en-GB" sz="3000" dirty="0" smtClean="0"/>
              <a:t>mentioned these </a:t>
            </a:r>
            <a:r>
              <a:rPr lang="en-GB" sz="3000" dirty="0"/>
              <a:t>tended to be more </a:t>
            </a:r>
            <a:r>
              <a:rPr lang="en-GB" sz="3000" dirty="0" smtClean="0"/>
              <a:t>practical</a:t>
            </a:r>
          </a:p>
          <a:p>
            <a:endParaRPr lang="en-GB" sz="2600" dirty="0" smtClean="0"/>
          </a:p>
          <a:p>
            <a:r>
              <a:rPr lang="en-GB" sz="3000" dirty="0" smtClean="0"/>
              <a:t>Despite </a:t>
            </a:r>
            <a:r>
              <a:rPr lang="en-GB" sz="3000" dirty="0"/>
              <a:t>this, network members perceived positive changes for the young </a:t>
            </a:r>
            <a:r>
              <a:rPr lang="en-GB" sz="3000" dirty="0" smtClean="0"/>
              <a:t>people in </a:t>
            </a:r>
            <a:r>
              <a:rPr lang="en-GB" sz="3000" dirty="0"/>
              <a:t>terms of better communication and strengthening </a:t>
            </a:r>
            <a:r>
              <a:rPr lang="en-GB" sz="3000" dirty="0" smtClean="0"/>
              <a:t>relationships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34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GB" sz="4000" dirty="0" smtClean="0"/>
              <a:t>Family and </a:t>
            </a:r>
            <a:r>
              <a:rPr lang="en-GB" sz="4000" dirty="0"/>
              <a:t>S</a:t>
            </a:r>
            <a:r>
              <a:rPr lang="en-GB" sz="4000" dirty="0" smtClean="0"/>
              <a:t>ocial </a:t>
            </a:r>
            <a:r>
              <a:rPr lang="en-GB" sz="4000" dirty="0"/>
              <a:t>N</a:t>
            </a:r>
            <a:r>
              <a:rPr lang="en-GB" sz="4000" dirty="0" smtClean="0"/>
              <a:t>etwork Approach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54461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therapists saw great merit </a:t>
            </a:r>
            <a:r>
              <a:rPr lang="en-GB" sz="2800" dirty="0" smtClean="0"/>
              <a:t>in taking </a:t>
            </a:r>
            <a:r>
              <a:rPr lang="en-GB" sz="2800" dirty="0"/>
              <a:t>a wider network approach in helping to support the young people beyond their treatment </a:t>
            </a:r>
            <a:r>
              <a:rPr lang="en-GB" sz="2800" dirty="0" smtClean="0"/>
              <a:t>sessions</a:t>
            </a:r>
          </a:p>
          <a:p>
            <a:endParaRPr lang="en-GB" sz="2800" dirty="0"/>
          </a:p>
          <a:p>
            <a:r>
              <a:rPr lang="en-GB" sz="2800" dirty="0"/>
              <a:t>Therapists in the North East felt that the new treatment worked best when they were able to </a:t>
            </a:r>
            <a:r>
              <a:rPr lang="en-GB" sz="2800" dirty="0" smtClean="0"/>
              <a:t>facilitate alignment </a:t>
            </a:r>
            <a:r>
              <a:rPr lang="en-GB" sz="2800" dirty="0"/>
              <a:t>of the young person’s treatment goals with those of their support </a:t>
            </a:r>
            <a:r>
              <a:rPr lang="en-GB" sz="2800" dirty="0" smtClean="0"/>
              <a:t>network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7487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GB" sz="4000" dirty="0" smtClean="0"/>
              <a:t>Family and Social Network Approach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6166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There were </a:t>
            </a:r>
            <a:r>
              <a:rPr lang="en-GB" sz="2800" dirty="0"/>
              <a:t>issues with treatment implementation, particularly in the West Midlands service. This was </a:t>
            </a:r>
            <a:r>
              <a:rPr lang="en-GB" sz="2800" dirty="0" smtClean="0"/>
              <a:t>largely because </a:t>
            </a:r>
            <a:r>
              <a:rPr lang="en-GB" sz="2800" dirty="0"/>
              <a:t>of a service retendering process causing staff upheaval during the </a:t>
            </a:r>
            <a:r>
              <a:rPr lang="en-GB" sz="2800" dirty="0" smtClean="0"/>
              <a:t>study</a:t>
            </a:r>
          </a:p>
          <a:p>
            <a:endParaRPr lang="en-GB" sz="2800" dirty="0" smtClean="0"/>
          </a:p>
          <a:p>
            <a:r>
              <a:rPr lang="en-GB" sz="2800" dirty="0"/>
              <a:t>T</a:t>
            </a:r>
            <a:r>
              <a:rPr lang="en-GB" sz="2800" dirty="0" smtClean="0"/>
              <a:t>herapists </a:t>
            </a:r>
            <a:r>
              <a:rPr lang="en-GB" sz="2800" dirty="0"/>
              <a:t>in both services mentioned practical and logistical restraints that made it difficult to </a:t>
            </a:r>
            <a:r>
              <a:rPr lang="en-GB" sz="2800" dirty="0" smtClean="0"/>
              <a:t>have network </a:t>
            </a:r>
            <a:r>
              <a:rPr lang="en-GB" sz="2800" dirty="0"/>
              <a:t>members attend </a:t>
            </a:r>
            <a:r>
              <a:rPr lang="en-GB" sz="2800" dirty="0" smtClean="0"/>
              <a:t>sessions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03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652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Barriers and facilitators of including family and social network members in drug and alcohol treatment</vt:lpstr>
      <vt:lpstr>Study Aims</vt:lpstr>
      <vt:lpstr>Overall Approach</vt:lpstr>
      <vt:lpstr>Qualitative Approach</vt:lpstr>
      <vt:lpstr>Qualitative Findings</vt:lpstr>
      <vt:lpstr>Qualitative Findings</vt:lpstr>
      <vt:lpstr>Family and Social Network Members</vt:lpstr>
      <vt:lpstr>Family and Social Network Approach</vt:lpstr>
      <vt:lpstr>Family and Social Network Approach</vt:lpstr>
      <vt:lpstr>Family and Social Network Approach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and social perspectives on addiction and its treatment</dc:title>
  <dc:creator>Lloyd</dc:creator>
  <cp:lastModifiedBy>Paul Toner</cp:lastModifiedBy>
  <cp:revision>240</cp:revision>
  <cp:lastPrinted>2013-05-28T09:07:23Z</cp:lastPrinted>
  <dcterms:created xsi:type="dcterms:W3CDTF">2013-05-24T13:59:44Z</dcterms:created>
  <dcterms:modified xsi:type="dcterms:W3CDTF">2018-11-06T12:12:43Z</dcterms:modified>
</cp:coreProperties>
</file>